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2" r:id="rId3"/>
    <p:sldId id="303" r:id="rId4"/>
    <p:sldId id="304" r:id="rId5"/>
    <p:sldId id="305" r:id="rId6"/>
    <p:sldId id="306" r:id="rId7"/>
    <p:sldId id="296" r:id="rId8"/>
    <p:sldId id="262" r:id="rId9"/>
    <p:sldId id="307" r:id="rId10"/>
    <p:sldId id="308" r:id="rId11"/>
    <p:sldId id="315" r:id="rId12"/>
    <p:sldId id="310" r:id="rId13"/>
    <p:sldId id="316" r:id="rId14"/>
    <p:sldId id="311" r:id="rId15"/>
    <p:sldId id="312" r:id="rId16"/>
    <p:sldId id="313" r:id="rId17"/>
    <p:sldId id="317" r:id="rId18"/>
    <p:sldId id="283" r:id="rId19"/>
    <p:sldId id="320" r:id="rId20"/>
    <p:sldId id="318" r:id="rId21"/>
    <p:sldId id="321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3E45-B8D9-4113-8959-6BB4076D71D7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C7FFE-EB14-4A06-A545-607F63DE8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57D9B-2DD9-47D8-9460-3BC32627DAE0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716FD-9BB0-4DCE-8736-8F33A22CBB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8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9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2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6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5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73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7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23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8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55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0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2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5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7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0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16FD-9BB0-4DCE-8736-8F33A22CBB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6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5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5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8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3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3136-5724-48CF-8C6D-AD3B577F4401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9E75-5BEB-451A-A5B5-A16E1F455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jwTB-Z_6cjXUhj76-ETa-as5uH1B8m1ZXQTQcOUuDOI/edit?usp=shari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264400" y="260648"/>
            <a:ext cx="1879600" cy="129918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818334">
            <a:off x="5940447" y="2300643"/>
            <a:ext cx="2647904" cy="363869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8640"/>
            <a:ext cx="8376630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3462" t="15000" r="19288" b="6601"/>
          <a:stretch/>
        </p:blipFill>
        <p:spPr>
          <a:xfrm>
            <a:off x="573943" y="1297031"/>
            <a:ext cx="5842968" cy="54534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ПЕРЕЧЕНЬ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общеобразовательных организаций,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расположенных в сельской местности и малых городах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Башкортостан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 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базе которых планируется создание центров «Точка роста»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6911" y="3501008"/>
            <a:ext cx="2699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</a:rPr>
              <a:t>Малокомплектной общеобразовательной организацией в рамках реализации мероприятий по созданию и функционированию центров естественно-научной и технологической направленностей признается общеобразовательная организация, численность классов-комплектов в каждой из параллелей которой составляет не более 1 единицы.</a:t>
            </a:r>
          </a:p>
        </p:txBody>
      </p:sp>
    </p:spTree>
    <p:extLst>
      <p:ext uri="{BB962C8B-B14F-4D97-AF65-F5344CB8AC3E}">
        <p14:creationId xmlns:p14="http://schemas.microsoft.com/office/powerpoint/2010/main" val="26148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9552" y="1186365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443227" y="2823824"/>
            <a:ext cx="6339898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Согласовать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перечень общеобразовательных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организаций, </a:t>
            </a:r>
          </a:p>
          <a:p>
            <a:pPr algn="l">
              <a:lnSpc>
                <a:spcPts val="18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расположенных в сельской местности и малых городах Республики Башкортостан,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базе которых планируется создание центров «Точка роста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» в 2021 году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524259" y="5025659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Минимальные индикаторы и показатели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реализации мероприятий по созданию и функционированию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в сельской местности и малых городах, центров образования естественно-научной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 технологической направленностей «Точка роста»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574149"/>
              </p:ext>
            </p:extLst>
          </p:nvPr>
        </p:nvGraphicFramePr>
        <p:xfrm>
          <a:off x="488850" y="1523352"/>
          <a:ext cx="8655150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индикатора (показателя)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ОУ, не являющихся малокомплектными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значение в год для малокомплектных ОУ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3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Численность обучающихся,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</a:t>
                      </a:r>
                      <a:r>
                        <a:rPr lang="ru-RU" sz="1400" dirty="0" err="1" smtClean="0"/>
                        <a:t>общеинтеллектуальной</a:t>
                      </a:r>
                      <a:r>
                        <a:rPr lang="ru-RU" sz="1400" dirty="0" smtClean="0"/>
                        <a:t> направленности с использованием средств обучения и воспитания Центра «Точка роста» (человек)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300 (в год открытия – 150)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(в год открытия – 50)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обучающихся,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(в год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открытия – 30)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(в год открытия – 15)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оператора5 (%)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19930" y="3212976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В случае, если в </a:t>
            </a:r>
            <a:r>
              <a:rPr lang="ru-RU" sz="1200" b="1" i="1" dirty="0" smtClean="0">
                <a:solidFill>
                  <a:srgbClr val="C00000"/>
                </a:solidFill>
              </a:rPr>
              <a:t>ОУ общая </a:t>
            </a:r>
            <a:r>
              <a:rPr lang="ru-RU" sz="1200" b="1" i="1" dirty="0">
                <a:solidFill>
                  <a:srgbClr val="C00000"/>
                </a:solidFill>
              </a:rPr>
              <a:t>численность обучающихся меньше указанного значения, значение показателя должно составлять не менее 80% от общей численности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8166" y="4798840"/>
            <a:ext cx="36858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 smtClean="0">
                <a:solidFill>
                  <a:srgbClr val="C00000"/>
                </a:solidFill>
              </a:rPr>
              <a:t>В случае</a:t>
            </a:r>
            <a:r>
              <a:rPr lang="ru-RU" sz="1200" b="1" i="1" dirty="0">
                <a:solidFill>
                  <a:srgbClr val="C00000"/>
                </a:solidFill>
              </a:rPr>
              <a:t>, если в </a:t>
            </a:r>
            <a:r>
              <a:rPr lang="ru-RU" sz="1200" b="1" i="1" dirty="0" smtClean="0">
                <a:solidFill>
                  <a:srgbClr val="C00000"/>
                </a:solidFill>
              </a:rPr>
              <a:t>ОУ общая </a:t>
            </a:r>
            <a:r>
              <a:rPr lang="ru-RU" sz="1200" b="1" i="1" dirty="0">
                <a:solidFill>
                  <a:srgbClr val="C00000"/>
                </a:solidFill>
              </a:rPr>
              <a:t>численность обучающихся меньше значения, указанного в показателе 1, значение показателя должно составлять не менее 20% от общей численности обучающихся.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4697" y="634284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i="1" dirty="0">
                <a:solidFill>
                  <a:srgbClr val="C00000"/>
                </a:solidFill>
              </a:rPr>
              <a:t>Для малокомплектных общеобразовательных организаций допускается отсутствие лицензии на дополнительное образование и реализуемых программ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517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443227" y="2677047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предложение по установлению индикаторов и показателей реализации мероприятий по созданию и 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направленностей «точка роста» в разрезе по каждой школе</a:t>
            </a:r>
          </a:p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443227" y="4844114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63410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Комплект оборудование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центра «Точка роста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00032"/>
            <a:ext cx="800323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оборудованием</a:t>
            </a:r>
            <a:r>
              <a:rPr lang="ru-RU" sz="1600" dirty="0"/>
              <a:t>, средствами обучения и воспитания для изучения (в том числе экспериментального) предметов, курсов, дисциплин (модулей) естественно-научной направленности и технологической направленностей при реализации основных общеобразовательных программ и дополнительных общеобразовательных программ, в том числе для расширения содержания учебных предметов «Физика», «Химия», «Биология</a:t>
            </a:r>
            <a:r>
              <a:rPr lang="ru-RU" sz="1600" dirty="0" smtClean="0"/>
              <a:t>»;</a:t>
            </a: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</a:t>
            </a:r>
            <a:r>
              <a:rPr lang="ru-RU" sz="1600" dirty="0"/>
              <a:t>оборудованием, средствами обучения и воспитания для изучения основ робототехники, механики, </a:t>
            </a:r>
            <a:r>
              <a:rPr lang="ru-RU" sz="1600" dirty="0" err="1"/>
              <a:t>мехатроники</a:t>
            </a:r>
            <a:r>
              <a:rPr lang="ru-RU" sz="1600" dirty="0"/>
              <a:t>, освоения основ программирования, реализации программ дополнительного образования технической и естественно-научной направленностей и т. д</a:t>
            </a:r>
            <a:r>
              <a:rPr lang="ru-RU" sz="1600" dirty="0" smtClean="0"/>
              <a:t>.;</a:t>
            </a:r>
            <a:endParaRPr lang="ru-RU" sz="1600" dirty="0"/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Оснащение компьютерным </a:t>
            </a:r>
            <a:r>
              <a:rPr lang="ru-RU" sz="1600" dirty="0"/>
              <a:t>и иным оборудованием.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006103" y="3718227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955346" y="4704146"/>
            <a:ext cx="1656184" cy="648072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38696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СТАНДАРТНЫЙ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6281" y="4892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ПРОФИЛЬНЫЙ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7042" y="6105493"/>
            <a:ext cx="6885238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>
                <a:solidFill>
                  <a:srgbClr val="C00000"/>
                </a:solidFill>
              </a:rPr>
              <a:t>Для малокомплектных общеобразовательных </a:t>
            </a:r>
            <a:r>
              <a:rPr lang="ru-RU" sz="1600" i="1" dirty="0" smtClean="0">
                <a:solidFill>
                  <a:srgbClr val="C00000"/>
                </a:solidFill>
              </a:rPr>
              <a:t>организаций  </a:t>
            </a:r>
            <a:r>
              <a:rPr lang="ru-RU" sz="1600" i="1" dirty="0">
                <a:solidFill>
                  <a:srgbClr val="C00000"/>
                </a:solidFill>
              </a:rPr>
              <a:t>объем единиц средств обучения и воспитания формируется в меньшем количестве.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3967" y="3645234"/>
            <a:ext cx="4605389" cy="819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 smtClean="0">
                <a:solidFill>
                  <a:srgbClr val="C00000"/>
                </a:solidFill>
              </a:rPr>
              <a:t>В случае отсутствия </a:t>
            </a:r>
            <a:r>
              <a:rPr lang="ru-RU" sz="1600" i="1" dirty="0">
                <a:solidFill>
                  <a:srgbClr val="C00000"/>
                </a:solidFill>
              </a:rPr>
              <a:t>в </a:t>
            </a:r>
            <a:r>
              <a:rPr lang="ru-RU" sz="1600" i="1" dirty="0" smtClean="0">
                <a:solidFill>
                  <a:srgbClr val="C00000"/>
                </a:solidFill>
              </a:rPr>
              <a:t>школе, </a:t>
            </a:r>
            <a:r>
              <a:rPr lang="ru-RU" sz="1600" i="1" dirty="0">
                <a:solidFill>
                  <a:srgbClr val="C00000"/>
                </a:solidFill>
              </a:rPr>
              <a:t>оснащение </a:t>
            </a:r>
            <a:r>
              <a:rPr lang="ru-RU" sz="1600" i="1" dirty="0" smtClean="0">
                <a:solidFill>
                  <a:srgbClr val="C00000"/>
                </a:solidFill>
              </a:rPr>
              <a:t>которой </a:t>
            </a:r>
            <a:r>
              <a:rPr lang="ru-RU" sz="1600" i="1" dirty="0">
                <a:solidFill>
                  <a:srgbClr val="C00000"/>
                </a:solidFill>
              </a:rPr>
              <a:t>планируется, оборудования, расходных материалов, средств обучения и воспитания, указанных в перечне стандартного </a:t>
            </a:r>
            <a:r>
              <a:rPr lang="ru-RU" sz="1600" i="1" dirty="0" smtClean="0">
                <a:solidFill>
                  <a:srgbClr val="C00000"/>
                </a:solidFill>
              </a:rPr>
              <a:t>комплекта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1510" y="4537245"/>
            <a:ext cx="4697846" cy="1358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i="1" dirty="0" smtClean="0">
                <a:solidFill>
                  <a:srgbClr val="C00000"/>
                </a:solidFill>
              </a:rPr>
              <a:t>Для школ, имеющих </a:t>
            </a:r>
            <a:r>
              <a:rPr lang="ru-RU" sz="1600" i="1" dirty="0">
                <a:solidFill>
                  <a:srgbClr val="C00000"/>
                </a:solidFill>
              </a:rPr>
              <a:t>на момент создания центра «Точка роста» набор средств обучения и воспитания, покрывающий своими функциональными возможностями базовые потребности при изучении предметов «Физика», «Химия» и «Биология</a:t>
            </a:r>
            <a:r>
              <a:rPr lang="ru-RU" sz="1600" i="1" dirty="0" smtClean="0">
                <a:solidFill>
                  <a:srgbClr val="C00000"/>
                </a:solidFill>
              </a:rPr>
              <a:t>», при наличии условий </a:t>
            </a:r>
            <a:r>
              <a:rPr lang="ru-RU" sz="1600" i="1" dirty="0">
                <a:solidFill>
                  <a:srgbClr val="C00000"/>
                </a:solidFill>
              </a:rPr>
              <a:t>для хранения и использования химических </a:t>
            </a:r>
            <a:r>
              <a:rPr lang="ru-RU" sz="1600" i="1" dirty="0" smtClean="0">
                <a:solidFill>
                  <a:srgbClr val="C00000"/>
                </a:solidFill>
              </a:rPr>
              <a:t>реактивов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458631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Стандартный комплект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5217" y="1052736"/>
            <a:ext cx="73740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 smtClean="0"/>
              <a:t>1. Общее </a:t>
            </a:r>
            <a:r>
              <a:rPr lang="ru-RU" sz="1400" dirty="0"/>
              <a:t>оборудование (физика, химия, биология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1.1. Цифровая </a:t>
            </a:r>
            <a:r>
              <a:rPr lang="ru-RU" sz="1400" dirty="0"/>
              <a:t>лаборатория ученическая (физика, химия, биология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1.2.Комплект </a:t>
            </a:r>
            <a:r>
              <a:rPr lang="ru-RU" sz="1400" dirty="0"/>
              <a:t>посуды и оборудования для ученических опытов (физика, химия, биология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2. Биология</a:t>
            </a:r>
          </a:p>
          <a:p>
            <a:r>
              <a:rPr lang="ru-RU" sz="1400" dirty="0" smtClean="0"/>
              <a:t>2.1. Комплект </a:t>
            </a:r>
            <a:r>
              <a:rPr lang="ru-RU" sz="1400" dirty="0"/>
              <a:t>влажных препаратов </a:t>
            </a:r>
            <a:r>
              <a:rPr lang="ru-RU" sz="1400" dirty="0" smtClean="0"/>
              <a:t>демонстрационный</a:t>
            </a:r>
          </a:p>
          <a:p>
            <a:r>
              <a:rPr lang="ru-RU" sz="1400" dirty="0" smtClean="0"/>
              <a:t>2.2. Комплект </a:t>
            </a:r>
            <a:r>
              <a:rPr lang="ru-RU" sz="1400" dirty="0"/>
              <a:t>гербариев </a:t>
            </a:r>
            <a:r>
              <a:rPr lang="ru-RU" sz="1400" dirty="0" smtClean="0"/>
              <a:t>демонстрационный</a:t>
            </a:r>
          </a:p>
          <a:p>
            <a:r>
              <a:rPr lang="ru-RU" sz="1400" dirty="0" smtClean="0"/>
              <a:t>2.3. Комплект </a:t>
            </a:r>
            <a:r>
              <a:rPr lang="ru-RU" sz="1400" dirty="0"/>
              <a:t>коллекций демонстрационный (по разным темам курса биологии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3. Химия</a:t>
            </a:r>
            <a:endParaRPr lang="ru-RU" sz="1400" dirty="0"/>
          </a:p>
          <a:p>
            <a:r>
              <a:rPr lang="ru-RU" sz="1400" dirty="0"/>
              <a:t>3.1</a:t>
            </a:r>
            <a:r>
              <a:rPr lang="ru-RU" sz="1400" dirty="0" smtClean="0"/>
              <a:t>. Демонстрационное оборудование</a:t>
            </a:r>
          </a:p>
          <a:p>
            <a:r>
              <a:rPr lang="ru-RU" sz="1400" dirty="0" smtClean="0"/>
              <a:t>3.2. Комплект </a:t>
            </a:r>
            <a:r>
              <a:rPr lang="ru-RU" sz="1400" dirty="0"/>
              <a:t>химических реактивов 	</a:t>
            </a:r>
          </a:p>
          <a:p>
            <a:r>
              <a:rPr lang="ru-RU" sz="1400" dirty="0" smtClean="0"/>
              <a:t>3.3. Комплект </a:t>
            </a:r>
            <a:r>
              <a:rPr lang="ru-RU" sz="1400" dirty="0"/>
              <a:t>коллекций из </a:t>
            </a:r>
            <a:r>
              <a:rPr lang="ru-RU" sz="1400" dirty="0" smtClean="0"/>
              <a:t>списка</a:t>
            </a:r>
          </a:p>
          <a:p>
            <a:r>
              <a:rPr lang="ru-RU" sz="1400" dirty="0"/>
              <a:t>4. </a:t>
            </a:r>
            <a:r>
              <a:rPr lang="ru-RU" sz="1400" dirty="0" smtClean="0"/>
              <a:t>Физика</a:t>
            </a:r>
          </a:p>
          <a:p>
            <a:r>
              <a:rPr lang="ru-RU" sz="1400" dirty="0" smtClean="0"/>
              <a:t>4.1</a:t>
            </a:r>
            <a:r>
              <a:rPr lang="ru-RU" sz="1400" dirty="0"/>
              <a:t>. Оборудование для демонстрационных </a:t>
            </a:r>
            <a:r>
              <a:rPr lang="ru-RU" sz="1400" dirty="0" smtClean="0"/>
              <a:t>опытов</a:t>
            </a:r>
          </a:p>
          <a:p>
            <a:r>
              <a:rPr lang="ru-RU" sz="1400" dirty="0"/>
              <a:t>4.2. Оборудование для лабораторных работ и ученических опытов (на базе комплектов для ОГЭ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ТЕХНОЛОГИЧЕСКАЯ </a:t>
            </a:r>
            <a:r>
              <a:rPr lang="ru-RU" sz="1400" b="1" dirty="0"/>
              <a:t>НАПРАВЛЕННОСТЬ</a:t>
            </a:r>
          </a:p>
          <a:p>
            <a:r>
              <a:rPr lang="ru-RU" sz="1400" dirty="0" smtClean="0"/>
              <a:t>1. Образовательный </a:t>
            </a:r>
            <a:r>
              <a:rPr lang="ru-RU" sz="1400" dirty="0"/>
              <a:t>конструктор для практики блочного программирования с комплектом </a:t>
            </a:r>
            <a:r>
              <a:rPr lang="ru-RU" sz="1400" dirty="0" smtClean="0"/>
              <a:t>датчиков</a:t>
            </a:r>
          </a:p>
          <a:p>
            <a:r>
              <a:rPr lang="ru-RU" sz="1400" dirty="0" smtClean="0"/>
              <a:t>2. Образовательный </a:t>
            </a:r>
            <a:r>
              <a:rPr lang="ru-RU" sz="1400" dirty="0"/>
              <a:t>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</a:t>
            </a:r>
            <a:r>
              <a:rPr lang="ru-RU" sz="1400" dirty="0" smtClean="0"/>
              <a:t>робототехнике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 smtClean="0"/>
              <a:t>1. Ноутбук</a:t>
            </a:r>
            <a:endParaRPr lang="ru-RU" sz="1400" dirty="0"/>
          </a:p>
          <a:p>
            <a:r>
              <a:rPr lang="ru-RU" sz="1400" dirty="0" smtClean="0"/>
              <a:t>2. МФУ </a:t>
            </a:r>
            <a:r>
              <a:rPr lang="ru-RU" sz="1400" dirty="0"/>
              <a:t>(принтер, сканер, копир)</a:t>
            </a:r>
          </a:p>
        </p:txBody>
      </p:sp>
    </p:spTree>
    <p:extLst>
      <p:ext uri="{BB962C8B-B14F-4D97-AF65-F5344CB8AC3E}">
        <p14:creationId xmlns:p14="http://schemas.microsoft.com/office/powerpoint/2010/main" val="17129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294849"/>
            <a:ext cx="7643192" cy="5941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Профильный комплект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оборудование центра «Точка роста»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480" y="924650"/>
            <a:ext cx="78758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БАЗОВАЯ (ОБЯЗАТЕЛЬНАЯ ЧАСТЬ)</a:t>
            </a:r>
          </a:p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 smtClean="0"/>
              <a:t>1. Цифровая </a:t>
            </a:r>
            <a:r>
              <a:rPr lang="ru-RU" sz="1400" dirty="0"/>
              <a:t>лаборатория </a:t>
            </a:r>
            <a:r>
              <a:rPr lang="ru-RU" sz="1400" dirty="0" smtClean="0"/>
              <a:t>по биологии (ученическая)</a:t>
            </a:r>
          </a:p>
          <a:p>
            <a:r>
              <a:rPr lang="ru-RU" sz="1400" dirty="0" smtClean="0"/>
              <a:t>2. Цифровая </a:t>
            </a:r>
            <a:r>
              <a:rPr lang="ru-RU" sz="1400" dirty="0"/>
              <a:t>лаборатория по химии (ученическая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3. Цифровая </a:t>
            </a:r>
            <a:r>
              <a:rPr lang="ru-RU" sz="1400" dirty="0"/>
              <a:t>лаборатория по физике (ученическая)</a:t>
            </a:r>
          </a:p>
          <a:p>
            <a:r>
              <a:rPr lang="ru-RU" sz="1400" b="1" dirty="0"/>
              <a:t>КОМПЬЮТЕРНОЕ ОБОРУДОВАНИЕ</a:t>
            </a:r>
          </a:p>
          <a:p>
            <a:r>
              <a:rPr lang="ru-RU" sz="1400" dirty="0"/>
              <a:t>1. Ноутбук</a:t>
            </a:r>
          </a:p>
          <a:p>
            <a:r>
              <a:rPr lang="ru-RU" sz="1400" dirty="0"/>
              <a:t>2. МФУ (принтер, сканер, копир)</a:t>
            </a:r>
          </a:p>
          <a:p>
            <a:r>
              <a:rPr lang="ru-RU" sz="1400" b="1" dirty="0"/>
              <a:t>ДОПОЛНИТЕЛЬНОЕ ОБОРУДОВАНИЕ</a:t>
            </a:r>
          </a:p>
          <a:p>
            <a:r>
              <a:rPr lang="ru-RU" sz="1400" b="1" dirty="0" smtClean="0"/>
              <a:t>ЕСТЕСТВЕННОНАУЧНАЯ НАПРАВЛЕННОСТЬ</a:t>
            </a:r>
          </a:p>
          <a:p>
            <a:r>
              <a:rPr lang="ru-RU" sz="1400" dirty="0"/>
              <a:t>1. Цифровая лаборатория по биологии (ученическая)</a:t>
            </a:r>
          </a:p>
          <a:p>
            <a:r>
              <a:rPr lang="ru-RU" sz="1400" dirty="0"/>
              <a:t>2. Цифровая лаборатория по химии (ученическая)</a:t>
            </a:r>
          </a:p>
          <a:p>
            <a:r>
              <a:rPr lang="ru-RU" sz="1400" dirty="0"/>
              <a:t>3. Цифровая лаборатория по физике (ученическая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4. Цифровая </a:t>
            </a:r>
            <a:r>
              <a:rPr lang="ru-RU" sz="1400" dirty="0"/>
              <a:t>лаборатория по </a:t>
            </a:r>
            <a:r>
              <a:rPr lang="ru-RU" sz="1400" dirty="0" smtClean="0"/>
              <a:t>физиологии (профильный уровень)</a:t>
            </a:r>
            <a:endParaRPr lang="ru-RU" sz="1400" dirty="0"/>
          </a:p>
          <a:p>
            <a:r>
              <a:rPr lang="ru-RU" sz="1400" dirty="0" smtClean="0"/>
              <a:t>5. Цифровая </a:t>
            </a:r>
            <a:r>
              <a:rPr lang="ru-RU" sz="1400" dirty="0"/>
              <a:t>лаборатория по </a:t>
            </a:r>
            <a:r>
              <a:rPr lang="ru-RU" sz="1400" dirty="0" smtClean="0"/>
              <a:t>экологии </a:t>
            </a:r>
          </a:p>
          <a:p>
            <a:r>
              <a:rPr lang="ru-RU" sz="1400" dirty="0" smtClean="0"/>
              <a:t>6. Микроскоп </a:t>
            </a:r>
            <a:r>
              <a:rPr lang="ru-RU" sz="1400" dirty="0"/>
              <a:t>цифровой 	</a:t>
            </a:r>
          </a:p>
          <a:p>
            <a:r>
              <a:rPr lang="ru-RU" sz="1400" dirty="0" smtClean="0"/>
              <a:t>7. Набор </a:t>
            </a:r>
            <a:r>
              <a:rPr lang="ru-RU" sz="1400" dirty="0"/>
              <a:t>ОГЭ по </a:t>
            </a:r>
            <a:r>
              <a:rPr lang="ru-RU" sz="1400" dirty="0" smtClean="0"/>
              <a:t>химии</a:t>
            </a:r>
          </a:p>
          <a:p>
            <a:r>
              <a:rPr lang="ru-RU" sz="1400" dirty="0" smtClean="0"/>
              <a:t>8. Учебная </a:t>
            </a:r>
            <a:r>
              <a:rPr lang="ru-RU" sz="1400" dirty="0"/>
              <a:t>лаборатория по </a:t>
            </a:r>
            <a:r>
              <a:rPr lang="ru-RU" sz="1400" dirty="0" err="1"/>
              <a:t>нейротехнологии</a:t>
            </a:r>
            <a:endParaRPr lang="ru-RU" sz="1400" dirty="0"/>
          </a:p>
          <a:p>
            <a:r>
              <a:rPr lang="ru-RU" sz="1400" b="1" dirty="0" smtClean="0"/>
              <a:t>ТЕХНОЛОГИЧЕСКАЯ </a:t>
            </a:r>
            <a:r>
              <a:rPr lang="ru-RU" sz="1400" b="1" dirty="0"/>
              <a:t>НАПРАВЛЕННОСТЬ</a:t>
            </a:r>
          </a:p>
          <a:p>
            <a:r>
              <a:rPr lang="ru-RU" sz="1400" dirty="0" smtClean="0"/>
              <a:t>9. Образовательный </a:t>
            </a:r>
            <a:r>
              <a:rPr lang="ru-RU" sz="1400" dirty="0"/>
              <a:t>конструктор для практики блочного программирования с комплектом </a:t>
            </a:r>
            <a:r>
              <a:rPr lang="ru-RU" sz="1400" dirty="0" smtClean="0"/>
              <a:t>датчиков</a:t>
            </a:r>
          </a:p>
          <a:p>
            <a:r>
              <a:rPr lang="ru-RU" sz="1400" dirty="0" smtClean="0"/>
              <a:t>10. Образовательный </a:t>
            </a:r>
            <a:r>
              <a:rPr lang="ru-RU" sz="1400" dirty="0"/>
              <a:t>набор по механике, </a:t>
            </a:r>
            <a:r>
              <a:rPr lang="ru-RU" sz="1400" dirty="0" err="1"/>
              <a:t>мехатронике</a:t>
            </a:r>
            <a:r>
              <a:rPr lang="ru-RU" sz="1400" dirty="0"/>
              <a:t> и </a:t>
            </a:r>
            <a:r>
              <a:rPr lang="ru-RU" sz="1400" dirty="0" smtClean="0"/>
              <a:t>робототехнике</a:t>
            </a:r>
          </a:p>
          <a:p>
            <a:r>
              <a:rPr lang="ru-RU" sz="1400" dirty="0" smtClean="0"/>
              <a:t>11. </a:t>
            </a:r>
            <a:r>
              <a:rPr lang="ru-RU" sz="1400" dirty="0" err="1"/>
              <a:t>Четырёхосевой</a:t>
            </a:r>
            <a:r>
              <a:rPr lang="ru-RU" sz="1400" dirty="0"/>
              <a:t> учебный робот- манипулятор с модульными сменными насадками </a:t>
            </a:r>
            <a:endParaRPr lang="ru-RU" sz="1400" dirty="0" smtClean="0"/>
          </a:p>
          <a:p>
            <a:r>
              <a:rPr lang="ru-RU" sz="1400" dirty="0" smtClean="0"/>
              <a:t>1. Образовательный </a:t>
            </a:r>
            <a:r>
              <a:rPr lang="ru-RU" sz="1400" dirty="0"/>
              <a:t>набор для изучения многокомпонентных робототехнических систем и манипуляционных роботов	</a:t>
            </a:r>
          </a:p>
          <a:p>
            <a:r>
              <a:rPr lang="ru-RU" sz="1400" b="1" dirty="0" smtClean="0"/>
              <a:t>КОМПЬЮТЕРНОЕ ОБОРУДОВАНИЕ</a:t>
            </a:r>
          </a:p>
          <a:p>
            <a:r>
              <a:rPr lang="ru-RU" sz="1400" dirty="0"/>
              <a:t>13. Ноутбук</a:t>
            </a:r>
          </a:p>
          <a:p>
            <a:r>
              <a:rPr lang="ru-RU" sz="1400" dirty="0"/>
              <a:t>14. Тележка-хранилище ноутбуков</a:t>
            </a:r>
          </a:p>
        </p:txBody>
      </p:sp>
    </p:spTree>
    <p:extLst>
      <p:ext uri="{BB962C8B-B14F-4D97-AF65-F5344CB8AC3E}">
        <p14:creationId xmlns:p14="http://schemas.microsoft.com/office/powerpoint/2010/main" val="3967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97940" y="2208793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предложения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оснащение школ оборудованием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, средствами обучения и воспитания для изучения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предметов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, курсов, дисциплин (модулей) естественно-научной направленности и технологической направленностей при реализации основных общеобразовательных программ и дополнительных общеобразовательных программ, в том числе для расширения содержания учебных предметов «Физика», «Химия», «Биология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». </a:t>
            </a:r>
          </a:p>
          <a:p>
            <a:pPr algn="l">
              <a:lnSpc>
                <a:spcPts val="1800"/>
              </a:lnSpc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Определить комплект оборудования (стандартный, профильный) для каждой школы с приложением подтверждающих документов.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297940" y="4158447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72" y="4589697"/>
            <a:ext cx="8376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подтверждение отсутствия в соответствующих образовательных </a:t>
            </a:r>
            <a:r>
              <a:rPr lang="ru-RU" sz="1400" dirty="0" smtClean="0"/>
              <a:t>организациях расходных </a:t>
            </a:r>
            <a:r>
              <a:rPr lang="ru-RU" sz="1400" dirty="0"/>
              <a:t>материалов, средств обучения и воспитания, указанных в перечне стандартного комплекта;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подтверждение </a:t>
            </a:r>
            <a:r>
              <a:rPr lang="ru-RU" sz="1400" dirty="0"/>
              <a:t>наличия (либо обеспечение наличия до момента оснащения Центров «Точка роста») условий для хранения и использования химических реактивов, в том числе необходимого оборудования, включая шкаф вытяжной панорамный и шкаф для хранения химических реактивов </a:t>
            </a:r>
            <a:r>
              <a:rPr lang="ru-RU" sz="1400" dirty="0" smtClean="0"/>
              <a:t>огнеупорный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57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798425"/>
            <a:ext cx="4464496" cy="27544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86780"/>
            <a:ext cx="828092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Помещения (функциональные зоны, в том числе учебные кабинеты физики, химии, биологии) Центра «Точка роста» рекомендуется располагать в пределах одного здания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Проектирование, зонирование помещений Центров «Точка роста» и определение дизайн-решений осуществляется с учетом руководства по проектированию центров «Точка роста», утверждаемого федеральным оператором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проектировании, зонировании помещений Центров «Точка роста» следует учитывать особенности оборудования, расходных материалов, средств обучения и воспитания, которым будет обеспечиваться образовательная организация.</a:t>
            </a:r>
          </a:p>
        </p:txBody>
      </p:sp>
    </p:spTree>
    <p:extLst>
      <p:ext uri="{BB962C8B-B14F-4D97-AF65-F5344CB8AC3E}">
        <p14:creationId xmlns:p14="http://schemas.microsoft.com/office/powerpoint/2010/main" val="3468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502874"/>
            <a:ext cx="7645047" cy="591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628800"/>
            <a:ext cx="7390095" cy="3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870" y="1556793"/>
            <a:ext cx="77935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Показатели:</a:t>
            </a:r>
          </a:p>
          <a:p>
            <a:endParaRPr lang="ru-RU" sz="2000" b="1" dirty="0" smtClean="0"/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Обеспечена возможность детям получать качественное общее образование в условиях, отвечающих современным требованиям, независимо от места проживания ребенка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Обеспечена возможность профессионального развития и обучения на протяжении всей профессиональной деятельности для педагогических работников</a:t>
            </a:r>
          </a:p>
          <a:p>
            <a:pPr indent="450850">
              <a:buFont typeface="+mj-lt"/>
              <a:buAutoNum type="arabicPeriod"/>
              <a:tabLst>
                <a:tab pos="717550" algn="l"/>
              </a:tabLst>
            </a:pPr>
            <a:r>
              <a:rPr lang="ru-RU" sz="2000" dirty="0" smtClean="0"/>
              <a:t>Организовано комплексное психолого-педагогическое сопровождение участников образовательных отношений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57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97940" y="2208793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Направить информацию о планируемом количестве помещений школы, на базе которых будет создан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центр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образования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естественно-научной и технологической направленностей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Точка роста» </a:t>
            </a: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297940" y="4158447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0931" y="839024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ПОРУЧЕНИЕ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9"/>
          <p:cNvSpPr txBox="1">
            <a:spLocks/>
          </p:cNvSpPr>
          <p:nvPr/>
        </p:nvSpPr>
        <p:spPr>
          <a:xfrm>
            <a:off x="539552" y="1273979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277315" y="2730445"/>
            <a:ext cx="7214375" cy="1108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С целью утверждения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перечня общеобразовательных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организаций, расположенных в сельской местности и малых городах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Башкортостан, на базе которых планируется создание центров «Точка роста» в 2021 году, 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формирования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инфраструктурного листа, включающего список оборудования, расходных материалов, средств обучения и воспитания для оснащения Центров «Точка роста» в 2021 году, просим в срок до 25 января 2021 года направить информацию, заполнив данные по ссылке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lnSpc>
                <a:spcPts val="2000"/>
              </a:lnSpc>
            </a:pPr>
            <a:endParaRPr lang="ru-RU" sz="1800" b="1" i="1" dirty="0" smtClean="0">
              <a:solidFill>
                <a:schemeClr val="accent1">
                  <a:lumMod val="50000"/>
                </a:schemeClr>
              </a:solidFill>
              <a:hlinkClick r:id="rId6"/>
            </a:endParaRPr>
          </a:p>
          <a:p>
            <a:pPr algn="just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://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docs.google.com/spreadsheets/d/1jwTB-Z_6cjXUhj76-ETa-as5uH1B8m1ZXQTQcOUuDOI/edit?usp=sharing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1800"/>
              </a:lnSpc>
            </a:pPr>
            <a:endParaRPr lang="ru-RU" sz="1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Заголовок 11"/>
          <p:cNvSpPr txBox="1">
            <a:spLocks/>
          </p:cNvSpPr>
          <p:nvPr/>
        </p:nvSpPr>
        <p:spPr>
          <a:xfrm>
            <a:off x="1263273" y="4941168"/>
            <a:ext cx="6339898" cy="51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СРОК: 25.01.2021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25" y="1010462"/>
            <a:ext cx="851947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sz="1600" b="1" dirty="0" smtClean="0"/>
              <a:t>1. Обеспечена </a:t>
            </a:r>
            <a:r>
              <a:rPr lang="ru-RU" sz="1600" b="1" dirty="0"/>
              <a:t>возможность детям получать качественное общее образование в условиях, отвечающих современным требованиям, независимо от места проживания </a:t>
            </a:r>
            <a:r>
              <a:rPr lang="ru-RU" sz="1600" b="1" dirty="0" smtClean="0"/>
              <a:t>ребенка</a:t>
            </a:r>
          </a:p>
          <a:p>
            <a:pPr>
              <a:tabLst>
                <a:tab pos="717550" algn="l"/>
              </a:tabLst>
            </a:pPr>
            <a:endParaRPr lang="ru-RU" sz="100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400" dirty="0" smtClean="0"/>
              <a:t>Организована </a:t>
            </a:r>
            <a:r>
              <a:rPr lang="ru-RU" sz="1400" dirty="0"/>
              <a:t>методическая поддержка общеобразовательных организаций, имеющих низкие образовательные результаты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 в связи с ростом числа обучающихся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На </a:t>
            </a:r>
            <a:r>
              <a:rPr lang="ru-RU" sz="1400" dirty="0"/>
              <a:t>базе общеобразовательных организаций созданы и функционируют детские технопарки «</a:t>
            </a:r>
            <a:r>
              <a:rPr lang="ru-RU" sz="1400" dirty="0" err="1"/>
              <a:t>Кванториум</a:t>
            </a:r>
            <a:r>
              <a:rPr lang="ru-RU" sz="1400" dirty="0"/>
              <a:t>».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В </a:t>
            </a:r>
            <a:r>
              <a:rPr lang="ru-RU" sz="1400" dirty="0"/>
              <a:t>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Обновление </a:t>
            </a:r>
            <a:r>
              <a:rPr lang="ru-RU" sz="1400" dirty="0"/>
              <a:t>материально-технической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Сформирована </a:t>
            </a:r>
            <a:r>
              <a:rPr lang="ru-RU" sz="1400" dirty="0"/>
              <a:t>система управления качеством образования на основе мониторинга данных о состоянии системы образования. 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Проведена </a:t>
            </a:r>
            <a:r>
              <a:rPr lang="ru-RU" sz="1400" dirty="0"/>
              <a:t>оценка качества общего образования на основе практики международных исследований качества подготовки обучающихся.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Внедрены </a:t>
            </a:r>
            <a:r>
              <a:rPr lang="ru-RU" sz="1400" dirty="0"/>
              <a:t>методики 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Обеспечен </a:t>
            </a:r>
            <a:r>
              <a:rPr lang="ru-RU" sz="1400" dirty="0"/>
              <a:t>мониторинг качества общеобразовательной подготовки обучающихся по программам среднего профессионального образования, реализуемым на базе основного общего образования, на основе ежегодного проведения Всероссийских проверочных работ.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 smtClean="0"/>
              <a:t>Создано </a:t>
            </a:r>
            <a:r>
              <a:rPr lang="ru-RU" sz="1400" dirty="0"/>
              <a:t>новых мест в общеобразовательных организациях, расположенных в сельской местности и поселках городского типа.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531813" algn="l"/>
                <a:tab pos="890588" algn="l"/>
              </a:tabLst>
            </a:pPr>
            <a:r>
              <a:rPr lang="ru-RU" sz="1400" dirty="0"/>
              <a:t>Обновлено содержание общего образования</a:t>
            </a:r>
          </a:p>
          <a:p>
            <a:pPr indent="457200" algn="just">
              <a:buFont typeface="+mj-lt"/>
              <a:buAutoNum type="arabicPeriod"/>
              <a:tabLst>
                <a:tab pos="890588" algn="l"/>
              </a:tabLst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2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354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 smtClean="0"/>
              <a:t>2. Обеспечена </a:t>
            </a:r>
            <a:r>
              <a:rPr lang="ru-RU" b="1" dirty="0"/>
              <a:t>возможность профессионального развития и обучения на протяжении всей профессиональной деятельности для педагогических </a:t>
            </a:r>
            <a:r>
              <a:rPr lang="ru-RU" b="1" dirty="0" smtClean="0"/>
              <a:t>работников</a:t>
            </a:r>
          </a:p>
          <a:p>
            <a:pPr>
              <a:tabLst>
                <a:tab pos="717550" algn="l"/>
              </a:tabLst>
            </a:pPr>
            <a:endParaRPr lang="ru-RU" sz="105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Сформирована </a:t>
            </a:r>
            <a:r>
              <a:rPr lang="ru-RU" sz="1600" dirty="0"/>
              <a:t>и функционирует единая федеральная система научно-методического сопровождения педагогических работников и управленческих кадров. </a:t>
            </a:r>
            <a:endParaRPr lang="ru-RU" sz="1600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Педагогические </a:t>
            </a:r>
            <a:r>
              <a:rPr lang="ru-RU" sz="1600" dirty="0"/>
              <a:t>работники и управленческие кадры системы общего, дополнительного образования детей и профессионального образования субъектов Российской Федерации повысили уровень профессионального мастерства по дополнительным профессиональным программам. 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целевая модель аттестации руководителей общеобразовательных организаций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На </a:t>
            </a:r>
            <a:r>
              <a:rPr lang="ru-RU" sz="1600" dirty="0"/>
              <a:t>базе образовательных организаций высшего образования созданы и функционируют педагогические технопарки «</a:t>
            </a:r>
            <a:r>
              <a:rPr lang="ru-RU" sz="1600" dirty="0" err="1"/>
              <a:t>Кванториум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238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ФП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8885" y="1246082"/>
            <a:ext cx="7907915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smtClean="0"/>
              <a:t>Организовано </a:t>
            </a:r>
            <a:r>
              <a:rPr lang="ru-RU" b="1" dirty="0"/>
              <a:t>комплексное психолого-педагогическое сопровождение участников образовательных отношений</a:t>
            </a:r>
            <a:endParaRPr lang="ru-RU" b="1" dirty="0" smtClean="0"/>
          </a:p>
          <a:p>
            <a:pPr>
              <a:tabLst>
                <a:tab pos="717550" algn="l"/>
              </a:tabLst>
            </a:pPr>
            <a:endParaRPr lang="ru-RU" sz="1050" b="1" dirty="0" smtClean="0"/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Проведено </a:t>
            </a:r>
            <a:r>
              <a:rPr lang="ru-RU" sz="1600" dirty="0"/>
              <a:t>повышение квалификации штатных педагогов-психологов.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Оказаны </a:t>
            </a:r>
            <a:r>
              <a:rPr lang="ru-RU" sz="1600" dirty="0"/>
              <a:t>услуги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Нарастающий итог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методология 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Разработана </a:t>
            </a:r>
            <a:r>
              <a:rPr lang="ru-RU" sz="1600" dirty="0"/>
              <a:t>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  <a:p>
            <a:pPr marL="0" lvl="1" indent="173038" algn="just">
              <a:buFont typeface="Arial" panose="020B0604020202020204" pitchFamily="34" charset="0"/>
              <a:buChar char="•"/>
              <a:tabLst>
                <a:tab pos="450850" algn="l"/>
                <a:tab pos="531813" algn="l"/>
                <a:tab pos="890588" algn="l"/>
              </a:tabLst>
            </a:pPr>
            <a:r>
              <a:rPr lang="ru-RU" sz="1600" dirty="0" smtClean="0"/>
              <a:t>Обеспечено </a:t>
            </a:r>
            <a:r>
              <a:rPr lang="ru-RU" sz="1600" dirty="0"/>
              <a:t>информационное сопровождение национального проекта "Образование"</a:t>
            </a:r>
          </a:p>
        </p:txBody>
      </p:sp>
    </p:spTree>
    <p:extLst>
      <p:ext uri="{BB962C8B-B14F-4D97-AF65-F5344CB8AC3E}">
        <p14:creationId xmlns:p14="http://schemas.microsoft.com/office/powerpoint/2010/main" val="25093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1" y="433722"/>
            <a:ext cx="7643192" cy="59410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по реализации регионального проекта «Современная школа»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82766"/>
              </p:ext>
            </p:extLst>
          </p:nvPr>
        </p:nvGraphicFramePr>
        <p:xfrm>
          <a:off x="539552" y="1106098"/>
          <a:ext cx="8424936" cy="4846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Мероприятие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Ответственный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марта 2021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 изменений в паспорт регионального проекта «Современная школа»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Министерство образования и науки РБ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марта </a:t>
                      </a:r>
                      <a:r>
                        <a:rPr lang="ru-RU" sz="1600" dirty="0" smtClean="0"/>
                        <a:t>2021 года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Внесение изменений в планы мероприятий по достижению результатов регионального проекта «Современная школа»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 территории муниципального 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апреля 2021 года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Утверждение измененных планов мероприятий по достижению результатов регионального проекта «Современная школа»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апреля 2021 года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Заключение дополнительных соглашений о реализации регионального проекта «Современная школа» с Министерством образования и науки РБ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Администрации</a:t>
                      </a:r>
                      <a:r>
                        <a:rPr lang="ru-RU" sz="1600" baseline="0" dirty="0" smtClean="0"/>
                        <a:t> муниципальных образований РБ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Министерство образования и науки РБ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013" t="10800" r="40550" b="3801"/>
          <a:stretch/>
        </p:blipFill>
        <p:spPr>
          <a:xfrm>
            <a:off x="4725574" y="1417803"/>
            <a:ext cx="2945271" cy="399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05" y="274803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8759"/>
            <a:ext cx="34714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Распоряжение Министерства </a:t>
            </a:r>
            <a:r>
              <a:rPr lang="ru-RU" sz="1600" dirty="0"/>
              <a:t>просвещения </a:t>
            </a:r>
            <a:r>
              <a:rPr lang="ru-RU" sz="1600" dirty="0" smtClean="0"/>
              <a:t>Российской Федерации от 12 января 2021 года </a:t>
            </a:r>
            <a:r>
              <a:rPr lang="ru-RU" sz="1600" dirty="0"/>
              <a:t>№ </a:t>
            </a:r>
            <a:r>
              <a:rPr lang="ru-RU" sz="1600" dirty="0" smtClean="0"/>
              <a:t>Р-6 </a:t>
            </a:r>
            <a:br>
              <a:rPr lang="ru-RU" sz="1600" dirty="0" smtClean="0"/>
            </a:br>
            <a:r>
              <a:rPr lang="ru-RU" sz="1600" dirty="0" smtClean="0"/>
              <a:t>«Об </a:t>
            </a:r>
            <a:r>
              <a:rPr lang="ru-RU" sz="1600" dirty="0"/>
              <a:t>утверждении методических </a:t>
            </a:r>
            <a:r>
              <a:rPr lang="ru-RU" sz="1600" dirty="0" smtClean="0"/>
              <a:t>рекомендаций по </a:t>
            </a:r>
            <a:r>
              <a:rPr lang="ru-RU" sz="1600" dirty="0"/>
              <a:t>созданию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функционированию в общеобразовательных организациях, расположенных в сельской местности и малых городах, центров образования естественно-научной и технологической </a:t>
            </a:r>
            <a:r>
              <a:rPr lang="ru-RU" sz="1600" dirty="0" smtClean="0"/>
              <a:t>направленностей.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Распоряжение Министерства просвещения Российской Федерации от 12 января 2021 года № </a:t>
            </a:r>
            <a:r>
              <a:rPr lang="ru-RU" sz="1600" dirty="0" smtClean="0"/>
              <a:t>Р-4 «Об </a:t>
            </a:r>
            <a:r>
              <a:rPr lang="ru-RU" sz="1600" dirty="0"/>
              <a:t>утверждении методических </a:t>
            </a:r>
            <a:r>
              <a:rPr lang="ru-RU" sz="1600" dirty="0" smtClean="0"/>
              <a:t>рекомендаций по </a:t>
            </a:r>
            <a:r>
              <a:rPr lang="ru-RU" sz="1600" dirty="0"/>
              <a:t>созданию и функционированию детских технопарков «</a:t>
            </a:r>
            <a:r>
              <a:rPr lang="ru-RU" sz="1600" dirty="0" err="1"/>
              <a:t>Кванториум</a:t>
            </a:r>
            <a:r>
              <a:rPr lang="ru-RU" sz="1600" dirty="0" smtClean="0"/>
              <a:t>» на </a:t>
            </a:r>
            <a:r>
              <a:rPr lang="ru-RU" sz="1600" dirty="0"/>
              <a:t>базе общеобразовательных </a:t>
            </a:r>
            <a:r>
              <a:rPr lang="ru-RU" sz="1600" dirty="0" smtClean="0"/>
              <a:t>организаций»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4250" t="10800" r="35038" b="10800"/>
          <a:stretch/>
        </p:blipFill>
        <p:spPr>
          <a:xfrm>
            <a:off x="5907962" y="1934774"/>
            <a:ext cx="28083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79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6180" y="863695"/>
            <a:ext cx="7643192" cy="59410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функционирование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центров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образования «Точка роста»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55397"/>
              </p:ext>
            </p:extLst>
          </p:nvPr>
        </p:nvGraphicFramePr>
        <p:xfrm>
          <a:off x="1263274" y="2600789"/>
          <a:ext cx="6129003" cy="14061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5492">
                  <a:extLst>
                    <a:ext uri="{9D8B030D-6E8A-4147-A177-3AD203B41FA5}">
                      <a16:colId xmlns:a16="http://schemas.microsoft.com/office/drawing/2014/main" val="1170309349"/>
                    </a:ext>
                  </a:extLst>
                </a:gridCol>
                <a:gridCol w="1311560">
                  <a:extLst>
                    <a:ext uri="{9D8B030D-6E8A-4147-A177-3AD203B41FA5}">
                      <a16:colId xmlns:a16="http://schemas.microsoft.com/office/drawing/2014/main" val="2221086820"/>
                    </a:ext>
                  </a:extLst>
                </a:gridCol>
                <a:gridCol w="1230264">
                  <a:extLst>
                    <a:ext uri="{9D8B030D-6E8A-4147-A177-3AD203B41FA5}">
                      <a16:colId xmlns:a16="http://schemas.microsoft.com/office/drawing/2014/main" val="382302670"/>
                    </a:ext>
                  </a:extLst>
                </a:gridCol>
                <a:gridCol w="1191687">
                  <a:extLst>
                    <a:ext uri="{9D8B030D-6E8A-4147-A177-3AD203B41FA5}">
                      <a16:colId xmlns:a16="http://schemas.microsoft.com/office/drawing/2014/main" val="3395452794"/>
                    </a:ext>
                  </a:extLst>
                </a:gridCol>
              </a:tblGrid>
              <a:tr h="3602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8559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 роста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школ</a:t>
                      </a:r>
                      <a:endParaRPr lang="ru-RU" sz="1400" b="1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школ</a:t>
                      </a:r>
                      <a:endParaRPr lang="ru-RU" sz="1400" b="1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 школ</a:t>
                      </a:r>
                      <a:endParaRPr lang="ru-RU" sz="1400" b="1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65555"/>
                  </a:ext>
                </a:extLst>
              </a:tr>
              <a:tr h="630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</a:t>
                      </a:r>
                      <a:r>
                        <a:rPr lang="ru-RU" sz="1400" b="0" i="0" dirty="0" smtClean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сущности</a:t>
                      </a:r>
                      <a:endParaRPr lang="ru-RU" sz="1400" b="0" i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i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r>
                        <a:rPr lang="ru-RU" sz="1400" b="0" i="0" baseline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400" b="0" i="0" dirty="0">
                          <a:solidFill>
                            <a:srgbClr val="3750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91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ож&#10;&#10;Автоматически созданное описание">
            <a:extLst>
              <a:ext uri="{FF2B5EF4-FFF2-40B4-BE49-F238E27FC236}">
                <a16:creationId xmlns:a16="http://schemas.microsoft.com/office/drawing/2014/main" id="{21DF4756-F61C-4A36-85FA-FB0579EC8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84"/>
          <a:stretch/>
        </p:blipFill>
        <p:spPr>
          <a:xfrm>
            <a:off x="7880631" y="179493"/>
            <a:ext cx="1263369" cy="8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18" y="6121546"/>
            <a:ext cx="582107" cy="5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84" y="6237312"/>
            <a:ext cx="1062662" cy="34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араллелограмм 10"/>
          <p:cNvSpPr/>
          <p:nvPr/>
        </p:nvSpPr>
        <p:spPr>
          <a:xfrm rot="18670315">
            <a:off x="-462672" y="1688853"/>
            <a:ext cx="1339429" cy="491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539552" y="215467"/>
            <a:ext cx="8147248" cy="8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496" y="863695"/>
            <a:ext cx="7643192" cy="594105"/>
          </a:xfrm>
        </p:spPr>
        <p:txBody>
          <a:bodyPr>
            <a:normAutofit fontScale="90000"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КОМПЛЕКС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МЕР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дорожная карта») по созданию и функционированию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общеобразовательных организациях, расположенных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сельской местности и малых городах Республики Башкортостан,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центров образования естественно-научной и технологической направленностей «Точка роста»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7471" y="1991867"/>
            <a:ext cx="7659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Утверждены</a:t>
            </a:r>
            <a:r>
              <a:rPr lang="ru-RU" sz="1600" dirty="0"/>
              <a:t>: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показатели деятельности центров «Точка роста»;</a:t>
            </a:r>
          </a:p>
          <a:p>
            <a:pPr lvl="1">
              <a:tabLst>
                <a:tab pos="625475" algn="l"/>
              </a:tabLst>
            </a:pPr>
            <a:r>
              <a:rPr lang="ru-RU" sz="1600" dirty="0"/>
              <a:t>типовое положение о деятельности центров «Точка роста» на территории </a:t>
            </a:r>
            <a:r>
              <a:rPr lang="ru-RU" sz="1600" dirty="0" smtClean="0"/>
              <a:t>РБ;</a:t>
            </a:r>
            <a:endParaRPr lang="ru-RU" sz="1600" dirty="0"/>
          </a:p>
          <a:p>
            <a:pPr lvl="1">
              <a:tabLst>
                <a:tab pos="625475" algn="l"/>
              </a:tabLst>
            </a:pPr>
            <a:r>
              <a:rPr lang="ru-RU" sz="1600" dirty="0"/>
              <a:t>перечень общеобразовательных организаций, расположенных в сельской местности и малых городах, на базе которых планируется создание центров «Точка роста»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 и согласован инфраструктурный </a:t>
            </a:r>
            <a:r>
              <a:rPr lang="ru-RU" sz="1600" dirty="0" smtClean="0"/>
              <a:t>лист 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Объявлены </a:t>
            </a:r>
            <a:r>
              <a:rPr lang="ru-RU" sz="1600" dirty="0"/>
              <a:t>закупки товаров, работ, услуг для создания центров «Точка роста</a:t>
            </a:r>
            <a:r>
              <a:rPr lang="ru-RU" sz="1600" dirty="0" smtClean="0"/>
              <a:t>» (до 1 апреля)</a:t>
            </a:r>
            <a:endParaRPr lang="ru-RU" sz="1600" dirty="0"/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Сформированы проекты зонирования Центров «Точка роста</a:t>
            </a:r>
            <a:r>
              <a:rPr lang="ru-RU" sz="1600" dirty="0" smtClean="0"/>
              <a:t>»</a:t>
            </a:r>
            <a:r>
              <a:rPr lang="ru-RU" sz="1600" dirty="0"/>
              <a:t> (до 1 апреля)</a:t>
            </a:r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 smtClean="0"/>
              <a:t>Проведен </a:t>
            </a:r>
            <a:r>
              <a:rPr lang="ru-RU" sz="1600" dirty="0"/>
              <a:t>мониторинг работ по приведению площадок центров «Точка роста» в соответствие с методическими рекомендациями Министерства просвещения Российской </a:t>
            </a:r>
            <a:r>
              <a:rPr lang="ru-RU" sz="1600" dirty="0" smtClean="0"/>
              <a:t>Федерации (25 августа)</a:t>
            </a:r>
            <a:endParaRPr lang="ru-RU" sz="1600" dirty="0"/>
          </a:p>
          <a:p>
            <a:pPr indent="358775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ru-RU" sz="1600" dirty="0"/>
              <a:t>Начало работы </a:t>
            </a:r>
            <a:r>
              <a:rPr lang="ru-RU" sz="1600" dirty="0" smtClean="0"/>
              <a:t>(1 сентября)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1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6253</TotalTime>
  <Words>1729</Words>
  <Application>Microsoft Office PowerPoint</Application>
  <PresentationFormat>Экран (4:3)</PresentationFormat>
  <Paragraphs>220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Содержание ФП «Современная школа»</vt:lpstr>
      <vt:lpstr>План мероприятий по реализации регионального проекта «Современная школа»</vt:lpstr>
      <vt:lpstr>Методические рекомендации</vt:lpstr>
      <vt:lpstr>Создание и функционирование  центров образования «Точка роста» </vt:lpstr>
      <vt:lpstr>КОМПЛЕКС МЕР  («дорожная карта») по созданию и функционированию  в общеобразовательных организациях, расположенных  в сельской местности и малых городах Республики Башкортостан,  центров образования естественно-научной и технологической направленностей «Точка роста»</vt:lpstr>
      <vt:lpstr>ПЕРЕЧЕНЬ  общеобразовательных организаций,  расположенных в сельской местности и малых городах  Республики Башкортостан, на базе которых планируется создание центров «Точка роста»</vt:lpstr>
      <vt:lpstr>ПОРУЧЕНИЕ</vt:lpstr>
      <vt:lpstr>Минимальные индикаторы и показатели  реализации мероприятий по созданию и функционированию  в общеобразовательных организациях, расположенных в сельской местности и малых городах, центров образования естественно-научной  и технологической направленностей «Точка роста»</vt:lpstr>
      <vt:lpstr>ПОРУЧЕНИЕ</vt:lpstr>
      <vt:lpstr>Комплект оборудование центра «Точка роста»</vt:lpstr>
      <vt:lpstr>Стандартный комплект оборудование центра «Точка роста» </vt:lpstr>
      <vt:lpstr>Профильный комплект оборудование центра «Точка роста» </vt:lpstr>
      <vt:lpstr>ПОРУЧЕНИЕ</vt:lpstr>
      <vt:lpstr>Презентация PowerPoint</vt:lpstr>
      <vt:lpstr>Презентация PowerPoint</vt:lpstr>
      <vt:lpstr>ПОРУЧЕНИЕ</vt:lpstr>
      <vt:lpstr>ПОРУЧЕНИЕ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Татьяна Васильевна</dc:creator>
  <cp:lastModifiedBy>HP</cp:lastModifiedBy>
  <cp:revision>129</cp:revision>
  <cp:lastPrinted>2021-01-19T10:17:52Z</cp:lastPrinted>
  <dcterms:created xsi:type="dcterms:W3CDTF">2020-07-09T03:40:40Z</dcterms:created>
  <dcterms:modified xsi:type="dcterms:W3CDTF">2021-01-22T04:42:13Z</dcterms:modified>
</cp:coreProperties>
</file>